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16"/>
  </p:notesMasterIdLst>
  <p:sldIdLst>
    <p:sldId id="256" r:id="rId3"/>
    <p:sldId id="257" r:id="rId4"/>
    <p:sldId id="268" r:id="rId5"/>
    <p:sldId id="269" r:id="rId6"/>
    <p:sldId id="265" r:id="rId7"/>
    <p:sldId id="260" r:id="rId8"/>
    <p:sldId id="271" r:id="rId9"/>
    <p:sldId id="262" r:id="rId10"/>
    <p:sldId id="261" r:id="rId11"/>
    <p:sldId id="263" r:id="rId12"/>
    <p:sldId id="264" r:id="rId13"/>
    <p:sldId id="266" r:id="rId14"/>
    <p:sldId id="267" r:id="rId15"/>
  </p:sldIdLst>
  <p:sldSz cx="9144000" cy="5143500" type="screen16x9"/>
  <p:notesSz cx="6858000" cy="9144000"/>
  <p:embeddedFontLst>
    <p:embeddedFont>
      <p:font typeface="Proxima Nova" panose="020B0604020202020204" charset="0"/>
      <p:regular r:id="rId17"/>
      <p:bold r:id="rId18"/>
      <p:italic r:id="rId19"/>
      <p:bold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bin" panose="020B0604020202020204" charset="0"/>
      <p:regular r:id="rId25"/>
      <p:bold r:id="rId26"/>
      <p:italic r:id="rId27"/>
      <p:boldItalic r:id="rId28"/>
    </p:embeddedFont>
    <p:embeddedFont>
      <p:font typeface="Georgia" panose="02040502050405020303" pitchFamily="18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C0EB69A-50A7-45BA-85B2-842650EA993C}">
  <a:tblStyle styleId="{2C0EB69A-50A7-45BA-85B2-842650EA993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3" d="100"/>
          <a:sy n="203" d="100"/>
        </p:scale>
        <p:origin x="594" y="1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9a31f3fc3_3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g49a31f3fc3_3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49a31f3fc3_3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49a31f3fc3_3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49a31f3fc3_3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g49a31f3fc3_3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49a31f3fc3_3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g49a31f3fc3_3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49a607254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49a607254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9a31f3fc3_3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g49a31f3fc3_3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49a31f3fc3_3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g49a31f3fc3_3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941769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49a31f3fc3_3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g49a31f3fc3_3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7656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49a31f3fc3_3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49a31f3fc3_3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9a31f3fc3_3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g49a31f3fc3_3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49a31f3fc3_3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g49a31f3fc3_3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670495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49a31f3fc3_3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g49a31f3fc3_3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49a31f3fc3_3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g49a31f3fc3_3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Horizontal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>
            <a:spLocks noGrp="1"/>
          </p:cNvSpPr>
          <p:nvPr>
            <p:ph type="pic" idx="2"/>
          </p:nvPr>
        </p:nvSpPr>
        <p:spPr>
          <a:xfrm>
            <a:off x="946547" y="274588"/>
            <a:ext cx="7304400" cy="30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t" anchorCtr="0"/>
          <a:lstStyle>
            <a:lvl1pPr marR="0" lvl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title"/>
          </p:nvPr>
        </p:nvSpPr>
        <p:spPr>
          <a:xfrm>
            <a:off x="892969" y="3643313"/>
            <a:ext cx="73581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/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  <a:defRPr sz="46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  <a:defRPr sz="46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  <a:defRPr sz="46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  <a:defRPr sz="46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  <a:defRPr sz="46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  <a:defRPr sz="46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  <a:defRPr sz="46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  <a:defRPr sz="46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  <a:defRPr sz="46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body" idx="1"/>
          </p:nvPr>
        </p:nvSpPr>
        <p:spPr>
          <a:xfrm>
            <a:off x="892969" y="4319736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t" anchorCtr="0"/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Cabin"/>
              <a:buNone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Cabin"/>
              <a:buNone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Cabin"/>
              <a:buNone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Cabin"/>
              <a:buNone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Font typeface="Cabin"/>
              <a:buNone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2385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2385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2385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2385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1500"/>
              <a:buFont typeface="Cabin"/>
              <a:buChar char="•"/>
              <a:defRPr sz="24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ldNum" idx="12"/>
          </p:nvPr>
        </p:nvSpPr>
        <p:spPr>
          <a:xfrm>
            <a:off x="4446984" y="4889003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575" tIns="24575" rIns="24575" bIns="24575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Cabin"/>
              <a:buNone/>
              <a:defRPr sz="12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Cabin"/>
              <a:buNone/>
              <a:defRPr sz="12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Cabin"/>
              <a:buNone/>
              <a:defRPr sz="12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Cabin"/>
              <a:buNone/>
              <a:defRPr sz="12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Cabin"/>
              <a:buNone/>
              <a:defRPr sz="12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Cabin"/>
              <a:buNone/>
              <a:defRPr sz="12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Cabin"/>
              <a:buNone/>
              <a:defRPr sz="12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Cabin"/>
              <a:buNone/>
              <a:defRPr sz="12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Cabin"/>
              <a:buNone/>
              <a:defRPr sz="1200" b="0" i="0" u="none" strike="noStrike" cap="none">
                <a:solidFill>
                  <a:srgbClr val="535353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3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5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utotrader.ca/newsfeatures/20170118/starting-a-car-in-winter-and-even-without-a-block-heater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www.sparkfun.com/products/10213" TargetMode="External"/><Relationship Id="rId4" Type="http://schemas.openxmlformats.org/officeDocument/2006/relationships/hyperlink" Target="https://www.amazon.com/Volt-Heated-Work-Gloves-Rechargeable/dp/B019HKQOLW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ctrTitle"/>
          </p:nvPr>
        </p:nvSpPr>
        <p:spPr>
          <a:xfrm>
            <a:off x="200605" y="1324779"/>
            <a:ext cx="86439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Georgia"/>
              <a:buNone/>
            </a:pPr>
            <a:r>
              <a:rPr lang="ko" sz="4100" b="1" dirty="0">
                <a:latin typeface="Arial" panose="020B0604020202020204" pitchFamily="34" charset="0"/>
                <a:ea typeface="Georgia"/>
                <a:cs typeface="Arial" panose="020B0604020202020204" pitchFamily="34" charset="0"/>
                <a:sym typeface="Georgia"/>
              </a:rPr>
              <a:t>Automatic Arm Warmer</a:t>
            </a:r>
            <a:endParaRPr sz="4100" b="1" dirty="0">
              <a:latin typeface="Arial" panose="020B0604020202020204" pitchFamily="34" charset="0"/>
              <a:ea typeface="Georgia"/>
              <a:cs typeface="Arial" panose="020B0604020202020204" pitchFamily="34" charset="0"/>
              <a:sym typeface="Georgia"/>
            </a:endParaRPr>
          </a:p>
        </p:txBody>
      </p:sp>
      <p:sp>
        <p:nvSpPr>
          <p:cNvPr id="135" name="Google Shape;135;p26"/>
          <p:cNvSpPr txBox="1">
            <a:spLocks noGrp="1"/>
          </p:cNvSpPr>
          <p:nvPr>
            <p:ph type="subTitle" idx="1"/>
          </p:nvPr>
        </p:nvSpPr>
        <p:spPr>
          <a:xfrm>
            <a:off x="0" y="3076721"/>
            <a:ext cx="86439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ko" sz="1500" dirty="0">
                <a:latin typeface="+mj-lt"/>
                <a:ea typeface="Georgia"/>
                <a:cs typeface="Georgia"/>
                <a:sym typeface="Georgia"/>
              </a:rPr>
              <a:t>Georgia Institute of Technology - ECE 4781 - Biomedical Instrumentation</a:t>
            </a:r>
            <a:endParaRPr lang="en-US" altLang="ko" sz="1500" dirty="0">
              <a:latin typeface="+mj-lt"/>
              <a:ea typeface="Georgia"/>
              <a:cs typeface="Georgia"/>
              <a:sym typeface="Georgia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br>
              <a:rPr lang="ko" sz="1500" dirty="0">
                <a:latin typeface="+mj-lt"/>
                <a:ea typeface="Georgia"/>
                <a:cs typeface="Georgia"/>
                <a:sym typeface="Georgia"/>
              </a:rPr>
            </a:br>
            <a:r>
              <a:rPr lang="ko" sz="1500" dirty="0">
                <a:latin typeface="+mj-lt"/>
                <a:ea typeface="Georgia"/>
                <a:cs typeface="Georgia"/>
                <a:sym typeface="Georgia"/>
              </a:rPr>
              <a:t>Samuel Ruiperez Campilo, Joseph Doughty, Anand Dugad, Jae Hyun Kim, Samruddhi Kulkarni</a:t>
            </a:r>
            <a:endParaRPr sz="1500" dirty="0">
              <a:latin typeface="+mj-lt"/>
              <a:ea typeface="Georgia"/>
              <a:cs typeface="Georgia"/>
              <a:sym typeface="Georgia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lang="en-US" sz="1500" dirty="0">
              <a:latin typeface="+mj-lt"/>
              <a:ea typeface="Georgia"/>
              <a:cs typeface="Georgia"/>
              <a:sym typeface="Georgia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sz="1500" dirty="0">
              <a:latin typeface="+mj-lt"/>
              <a:ea typeface="Georgia"/>
              <a:cs typeface="Georgia"/>
              <a:sym typeface="Georgia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ko" sz="1500" dirty="0">
                <a:latin typeface="+mj-lt"/>
                <a:ea typeface="Georgia"/>
                <a:cs typeface="Georgia"/>
                <a:sym typeface="Georgia"/>
              </a:rPr>
              <a:t>December 4th, 2018</a:t>
            </a:r>
            <a:endParaRPr sz="1500" dirty="0">
              <a:latin typeface="+mj-lt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>
            <a:spLocks noGrp="1"/>
          </p:cNvSpPr>
          <p:nvPr>
            <p:ph type="title"/>
          </p:nvPr>
        </p:nvSpPr>
        <p:spPr>
          <a:xfrm>
            <a:off x="936218" y="140172"/>
            <a:ext cx="73581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en-US" alt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Finger Flexion Sensing</a:t>
            </a:r>
            <a:endParaRPr sz="41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235" name="Google Shape;235;p33"/>
          <p:cNvSpPr txBox="1"/>
          <p:nvPr/>
        </p:nvSpPr>
        <p:spPr>
          <a:xfrm>
            <a:off x="0" y="816675"/>
            <a:ext cx="7437748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en-US" altLang="ko" sz="1800" b="1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MyoWare electromyography (EMG) sensor</a:t>
            </a:r>
            <a:endParaRPr lang="en-US" sz="1800" b="1" dirty="0">
              <a:solidFill>
                <a:schemeClr val="dk1"/>
              </a:solidFill>
              <a:ea typeface="Georgia"/>
              <a:cs typeface="Georgia"/>
              <a:sym typeface="Georgia"/>
            </a:endParaRPr>
          </a:p>
          <a:p>
            <a:pPr lvl="0"/>
            <a:r>
              <a:rPr lang="en-US" altLang="ko" sz="1800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Outputs a voltage between 0V and 3.3V based on amplitude of signal</a:t>
            </a:r>
          </a:p>
          <a:p>
            <a:pPr lvl="0"/>
            <a:r>
              <a:rPr lang="en-US" sz="1800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Mid and End electrodes go on muscle of interest</a:t>
            </a:r>
          </a:p>
          <a:p>
            <a:pPr lvl="0"/>
            <a:r>
              <a:rPr lang="en-US" sz="1800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Reference electrode placed on bone or less active tissue</a:t>
            </a:r>
          </a:p>
          <a:p>
            <a:pPr lvl="0"/>
            <a:endParaRPr lang="en-US" sz="1800" b="1" dirty="0">
              <a:solidFill>
                <a:schemeClr val="dk1"/>
              </a:solidFill>
              <a:ea typeface="Georgia"/>
              <a:cs typeface="Georgia"/>
              <a:sym typeface="Georgia"/>
            </a:endParaRPr>
          </a:p>
        </p:txBody>
      </p:sp>
      <p:sp>
        <p:nvSpPr>
          <p:cNvPr id="237" name="Google Shape;237;p33"/>
          <p:cNvSpPr txBox="1"/>
          <p:nvPr/>
        </p:nvSpPr>
        <p:spPr>
          <a:xfrm>
            <a:off x="63450" y="4292075"/>
            <a:ext cx="3341851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Table 3. Specifications of the </a:t>
            </a:r>
            <a:endParaRPr lang="en-US" altLang="ko" sz="1200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MyoWare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 sensor unit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 [6]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.</a:t>
            </a:r>
            <a:endParaRPr sz="1200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pic>
        <p:nvPicPr>
          <p:cNvPr id="238" name="Google Shape;238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59470" y="2871150"/>
            <a:ext cx="2741859" cy="1397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9" name="Google Shape;239;p33"/>
          <p:cNvCxnSpPr>
            <a:cxnSpLocks/>
          </p:cNvCxnSpPr>
          <p:nvPr/>
        </p:nvCxnSpPr>
        <p:spPr>
          <a:xfrm flipV="1">
            <a:off x="6096072" y="3625641"/>
            <a:ext cx="0" cy="438114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40" name="Google Shape;240;p33"/>
          <p:cNvCxnSpPr/>
          <p:nvPr/>
        </p:nvCxnSpPr>
        <p:spPr>
          <a:xfrm rot="10800000" flipH="1">
            <a:off x="6442647" y="3819854"/>
            <a:ext cx="154200" cy="243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41" name="Google Shape;241;p33"/>
          <p:cNvSpPr txBox="1"/>
          <p:nvPr/>
        </p:nvSpPr>
        <p:spPr>
          <a:xfrm>
            <a:off x="5924298" y="4042427"/>
            <a:ext cx="1426429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Mid, End Electrodes </a:t>
            </a:r>
            <a:endParaRPr sz="1000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42" name="Google Shape;242;p33"/>
          <p:cNvCxnSpPr>
            <a:stCxn id="243" idx="0"/>
          </p:cNvCxnSpPr>
          <p:nvPr/>
        </p:nvCxnSpPr>
        <p:spPr>
          <a:xfrm rot="10800000" flipH="1">
            <a:off x="7706606" y="3608241"/>
            <a:ext cx="278400" cy="152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43" name="Google Shape;243;p33"/>
          <p:cNvSpPr txBox="1"/>
          <p:nvPr/>
        </p:nvSpPr>
        <p:spPr>
          <a:xfrm>
            <a:off x="7015256" y="3760341"/>
            <a:ext cx="13827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Ground Reference</a:t>
            </a:r>
            <a:endParaRPr sz="10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Electrode</a:t>
            </a:r>
            <a:endParaRPr sz="1000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44" name="Google Shape;244;p33"/>
          <p:cNvSpPr/>
          <p:nvPr/>
        </p:nvSpPr>
        <p:spPr>
          <a:xfrm>
            <a:off x="5738700" y="4268975"/>
            <a:ext cx="2783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Figure 9. The MyoWare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 sensor unit.</a:t>
            </a:r>
            <a:endParaRPr sz="1200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pic>
        <p:nvPicPr>
          <p:cNvPr id="245" name="Google Shape;24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50" y="2439034"/>
            <a:ext cx="3146999" cy="19035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34669" y="2259200"/>
            <a:ext cx="1133475" cy="20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3"/>
          <p:cNvSpPr txBox="1"/>
          <p:nvPr/>
        </p:nvSpPr>
        <p:spPr>
          <a:xfrm>
            <a:off x="3356873" y="4296227"/>
            <a:ext cx="19974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Figure 8. Diagram of the</a:t>
            </a:r>
            <a:endParaRPr sz="1200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 Right Arm (Extensor Digitorum)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.</a:t>
            </a:r>
            <a:endParaRPr sz="1200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4"/>
          <p:cNvSpPr txBox="1">
            <a:spLocks noGrp="1"/>
          </p:cNvSpPr>
          <p:nvPr>
            <p:ph type="title"/>
          </p:nvPr>
        </p:nvSpPr>
        <p:spPr>
          <a:xfrm>
            <a:off x="936218" y="140172"/>
            <a:ext cx="73581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Design</a:t>
            </a:r>
            <a:r>
              <a:rPr lang="en-US" alt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 - Power</a:t>
            </a:r>
            <a:endParaRPr sz="41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254" name="Google Shape;254;p34"/>
          <p:cNvSpPr txBox="1"/>
          <p:nvPr/>
        </p:nvSpPr>
        <p:spPr>
          <a:xfrm>
            <a:off x="0" y="816675"/>
            <a:ext cx="7840800" cy="6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NPN Transistor (Switch)</a:t>
            </a:r>
            <a:endParaRPr b="1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N-channel MOSFET </a:t>
            </a:r>
            <a:r>
              <a:rPr lang="en-US" altLang="ko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used as</a:t>
            </a:r>
            <a:r>
              <a:rPr lang="ko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 a switch between the battery and the heating pad</a:t>
            </a:r>
            <a:endParaRPr lang="en-US" altLang="ko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Signal from the Arduino is routed to the gate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“High” signal applied to the gate completes the circuit and powers the heating pad</a:t>
            </a:r>
            <a:endParaRPr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pic>
        <p:nvPicPr>
          <p:cNvPr id="255" name="Google Shape;25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1402" y="2058436"/>
            <a:ext cx="4721196" cy="202337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4"/>
          <p:cNvSpPr txBox="1"/>
          <p:nvPr/>
        </p:nvSpPr>
        <p:spPr>
          <a:xfrm>
            <a:off x="1986075" y="4081806"/>
            <a:ext cx="5171850" cy="710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Figure 11. </a:t>
            </a:r>
            <a:r>
              <a:rPr lang="en-US" altLang="ko" dirty="0" err="1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LTSpice</a:t>
            </a:r>
            <a:r>
              <a:rPr lang="en-US" altLang="ko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 c</a:t>
            </a:r>
            <a:r>
              <a:rPr lang="ko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ircuit diagram showing the NPN transistor, the load resistance</a:t>
            </a:r>
            <a:r>
              <a:rPr lang="en-US" altLang="ko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 (the heating pad)</a:t>
            </a:r>
            <a:r>
              <a:rPr lang="ko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, and the battery.</a:t>
            </a:r>
            <a:endParaRPr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6"/>
          <p:cNvSpPr txBox="1">
            <a:spLocks noGrp="1"/>
          </p:cNvSpPr>
          <p:nvPr>
            <p:ph type="title"/>
          </p:nvPr>
        </p:nvSpPr>
        <p:spPr>
          <a:xfrm>
            <a:off x="622300" y="140172"/>
            <a:ext cx="80645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en-US" altLang="ko" sz="4100" dirty="0">
                <a:latin typeface="+mj-lt"/>
                <a:ea typeface="Georgia"/>
                <a:cs typeface="Georgia"/>
                <a:sym typeface="Georgia"/>
              </a:rPr>
              <a:t>Results</a:t>
            </a:r>
            <a:r>
              <a:rPr lang="ko" sz="4100" dirty="0">
                <a:latin typeface="+mj-lt"/>
                <a:ea typeface="Georgia"/>
                <a:cs typeface="Georgia"/>
                <a:sym typeface="Georgia"/>
              </a:rPr>
              <a:t> and Future </a:t>
            </a:r>
            <a:r>
              <a:rPr lang="en-US" altLang="ko" sz="4100" dirty="0">
                <a:latin typeface="+mj-lt"/>
                <a:ea typeface="Georgia"/>
                <a:cs typeface="Georgia"/>
                <a:sym typeface="Georgia"/>
              </a:rPr>
              <a:t>Work</a:t>
            </a:r>
            <a:endParaRPr sz="4100" dirty="0"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279" name="Google Shape;279;p36"/>
          <p:cNvSpPr txBox="1"/>
          <p:nvPr/>
        </p:nvSpPr>
        <p:spPr>
          <a:xfrm>
            <a:off x="622299" y="1110175"/>
            <a:ext cx="7993799" cy="35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sz="1800" dirty="0">
              <a:latin typeface="+mj-lt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sz="1800" dirty="0">
              <a:latin typeface="+mj-lt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800" dirty="0">
                <a:latin typeface="+mj-lt"/>
                <a:ea typeface="Georgia"/>
                <a:cs typeface="Georgia"/>
                <a:sym typeface="Georgia"/>
              </a:rPr>
              <a:t>Results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r>
              <a:rPr lang="en-US" altLang="ko" sz="1800" dirty="0">
                <a:latin typeface="+mj-lt"/>
                <a:ea typeface="Georgia"/>
                <a:cs typeface="Georgia"/>
                <a:sym typeface="Georgia"/>
              </a:rPr>
              <a:t>Prototype functioned as expected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sz="1800" dirty="0">
              <a:latin typeface="+mj-lt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800" dirty="0">
                <a:latin typeface="+mj-lt"/>
                <a:ea typeface="Georgia"/>
                <a:cs typeface="Georgia"/>
                <a:sym typeface="Georgia"/>
              </a:rPr>
              <a:t>Future Work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" sz="1800" dirty="0">
                <a:latin typeface="+mj-lt"/>
                <a:ea typeface="Georgia"/>
                <a:cs typeface="Georgia"/>
                <a:sym typeface="Georgia"/>
              </a:rPr>
              <a:t>Select material which fits well, is comfortable, and protects components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" sz="1800" dirty="0">
                <a:latin typeface="+mj-lt"/>
                <a:ea typeface="Georgia"/>
                <a:cs typeface="Georgia"/>
                <a:sym typeface="Georgia"/>
              </a:rPr>
              <a:t>Base shiver detection on actual human shiver tremor frequency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" sz="1800" dirty="0">
                <a:latin typeface="+mj-lt"/>
                <a:ea typeface="Georgia"/>
                <a:cs typeface="Georgia"/>
                <a:sym typeface="Georgia"/>
              </a:rPr>
              <a:t>Optimize power and balance battery pack with ideal use case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7"/>
          <p:cNvSpPr txBox="1">
            <a:spLocks noGrp="1"/>
          </p:cNvSpPr>
          <p:nvPr>
            <p:ph type="title"/>
          </p:nvPr>
        </p:nvSpPr>
        <p:spPr>
          <a:xfrm>
            <a:off x="622300" y="140172"/>
            <a:ext cx="80646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ko" sz="4100" dirty="0">
                <a:latin typeface="+mj-lt"/>
                <a:ea typeface="Georgia"/>
                <a:cs typeface="Georgia"/>
                <a:sym typeface="Georgia"/>
              </a:rPr>
              <a:t>References</a:t>
            </a:r>
            <a:endParaRPr sz="4100" dirty="0"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286" name="Google Shape;286;p37"/>
          <p:cNvSpPr txBox="1"/>
          <p:nvPr/>
        </p:nvSpPr>
        <p:spPr>
          <a:xfrm>
            <a:off x="1514550" y="1097925"/>
            <a:ext cx="6255000" cy="37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1">
              <a:buClr>
                <a:srgbClr val="333333"/>
              </a:buClr>
              <a:buSzPts val="900"/>
            </a:pPr>
            <a:r>
              <a:rPr lang="en-US" altLang="ko" sz="900" dirty="0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[1]	</a:t>
            </a:r>
            <a:r>
              <a:rPr lang="en-US" altLang="ko" sz="900" dirty="0">
                <a:solidFill>
                  <a:srgbClr val="333333"/>
                </a:solidFill>
                <a:latin typeface="Georgia"/>
                <a:ea typeface="Georgia"/>
                <a:cs typeface="Georgia"/>
                <a:sym typeface="Georgia"/>
              </a:rPr>
              <a:t>Sparkfun, “Temperature Sensor – TMP36” Sparkfun.com, No Date. [Online]. Available: https://www.sparkfun.com/products/10988. [Accessed Dec. 1, 2018].</a:t>
            </a:r>
            <a:endParaRPr lang="en-US" altLang="ko" sz="900" dirty="0">
              <a:solidFill>
                <a:srgbClr val="33333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00"/>
              <a:buFont typeface="Georgia"/>
              <a:buAutoNum type="arabicPeriod"/>
            </a:pPr>
            <a:endParaRPr lang="en-US" altLang="ko" sz="900" dirty="0">
              <a:solidFill>
                <a:srgbClr val="33333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00"/>
              <a:buFont typeface="Georgia"/>
              <a:buAutoNum type="arabicPeriod"/>
            </a:pPr>
            <a:endParaRPr lang="en-US" altLang="ko" sz="900" dirty="0">
              <a:solidFill>
                <a:srgbClr val="33333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00"/>
              <a:buFont typeface="Georgia"/>
              <a:buAutoNum type="arabicPeriod"/>
            </a:pPr>
            <a:endParaRPr lang="en-US" altLang="ko" sz="900" dirty="0">
              <a:solidFill>
                <a:srgbClr val="33333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00"/>
              <a:buFont typeface="Georgia"/>
              <a:buAutoNum type="arabicPeriod"/>
            </a:pPr>
            <a:endParaRPr lang="en-US" altLang="ko" sz="900" dirty="0">
              <a:solidFill>
                <a:srgbClr val="33333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00"/>
              <a:buFont typeface="Georgia"/>
              <a:buAutoNum type="arabicPeriod"/>
            </a:pPr>
            <a:r>
              <a:rPr lang="ko" sz="900" dirty="0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Pritchard, Justin. “Starting a Car in Winter (and Even Without a Block Heater).” </a:t>
            </a:r>
            <a:r>
              <a:rPr lang="ko" sz="900" i="1" dirty="0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AutoTRADER.ca</a:t>
            </a:r>
            <a:r>
              <a:rPr lang="ko" sz="900" dirty="0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18 Jan. 2017, </a:t>
            </a:r>
            <a:r>
              <a:rPr lang="ko" sz="900" u="sng" dirty="0">
                <a:solidFill>
                  <a:schemeClr val="hlink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  <a:hlinkClick r:id="rId3"/>
              </a:rPr>
              <a:t>www.autotrader.ca/newsfeatures/20170118/starting-a-car-in-winter-and-even-without-a-block-heater/</a:t>
            </a:r>
            <a:r>
              <a:rPr lang="ko" sz="900" dirty="0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.</a:t>
            </a:r>
            <a:endParaRPr sz="900" dirty="0">
              <a:solidFill>
                <a:srgbClr val="33333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00"/>
              <a:buFont typeface="Georgia"/>
              <a:buAutoNum type="arabicPeriod"/>
            </a:pPr>
            <a:r>
              <a:rPr lang="ko" sz="900" dirty="0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“The Benefits of Medical Illustrations.” </a:t>
            </a:r>
            <a:r>
              <a:rPr lang="ko" sz="900" i="1" dirty="0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Ghost Productions | Medical Animation Studio</a:t>
            </a:r>
            <a:r>
              <a:rPr lang="ko" sz="900" dirty="0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15 Aug. 2018, ghostproductions.com/blog/animation/benefits-medical-illustrations/.</a:t>
            </a:r>
            <a:endParaRPr sz="900" dirty="0">
              <a:solidFill>
                <a:srgbClr val="33333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00"/>
              <a:buFont typeface="Georgia"/>
              <a:buAutoNum type="arabicPeriod"/>
            </a:pPr>
            <a:r>
              <a:rPr lang="ko" sz="900" dirty="0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Amazon, “Volt Heated Work Gloves” Amazon.com, No Date. [Online]. Available: </a:t>
            </a:r>
            <a:r>
              <a:rPr lang="ko" sz="900" u="sng" dirty="0">
                <a:solidFill>
                  <a:schemeClr val="hlink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  <a:hlinkClick r:id="rId4"/>
              </a:rPr>
              <a:t>https://www.amazon.com/Volt-Heated-Work-Gloves-Rechargeable/dp/B019HKQOLW</a:t>
            </a:r>
            <a:r>
              <a:rPr lang="ko" sz="900" dirty="0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[Accessed Nov. 7, 2018].</a:t>
            </a:r>
            <a:endParaRPr sz="900" dirty="0">
              <a:solidFill>
                <a:srgbClr val="33333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285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00"/>
              <a:buFont typeface="Georgia"/>
              <a:buAutoNum type="arabicPeriod"/>
            </a:pPr>
            <a:r>
              <a:rPr lang="ko" sz="9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ST, “ MEMS digital output motion sensor: ultra-low-power high-performance 3-axis “nano” accelerometer” LIS3DH datasheet, Dec. 2016.</a:t>
            </a:r>
            <a:endParaRPr sz="900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285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eorgia"/>
              <a:buAutoNum type="arabicPeriod"/>
            </a:pPr>
            <a:r>
              <a:rPr lang="ko" sz="900" dirty="0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“TMP36 Temperature Sensor.” </a:t>
            </a:r>
            <a:r>
              <a:rPr lang="ko" sz="900" i="1" dirty="0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Memory Architectures | Memories of an Arduino | Adafruit Learning System</a:t>
            </a:r>
            <a:r>
              <a:rPr lang="ko" sz="900" dirty="0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, learn.adafruit.com/tmp36-temperature-sensor/overview.</a:t>
            </a:r>
            <a:endParaRPr sz="900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00"/>
              <a:buFont typeface="Georgia"/>
              <a:buAutoNum type="arabicPeriod"/>
            </a:pPr>
            <a:r>
              <a:rPr lang="ko" sz="900" dirty="0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Sparkfun, “MyoWare Muscle Sensor” Sparkfun.com, No Date. [Online]. Available: https://www.sparkfun.com/products/13723 [Accessed Nov. 6, 2018].</a:t>
            </a:r>
            <a:endParaRPr sz="900" dirty="0">
              <a:solidFill>
                <a:srgbClr val="33333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00"/>
              <a:buFont typeface="Georgia"/>
              <a:buAutoNum type="arabicPeriod"/>
            </a:pPr>
            <a:r>
              <a:rPr lang="ko" sz="900" dirty="0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Sparkfund, “N-Channel MOSFET 60V 30A” Sparkfun.com No Date. [Online]. Available: </a:t>
            </a:r>
            <a:r>
              <a:rPr lang="ko" sz="900" u="sng" dirty="0">
                <a:solidFill>
                  <a:schemeClr val="hlink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  <a:hlinkClick r:id="rId5"/>
              </a:rPr>
              <a:t>https://www.sparkfun.com/products/10213</a:t>
            </a:r>
            <a:r>
              <a:rPr lang="ko" sz="900" dirty="0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[Accessed Dec 2, 2018].</a:t>
            </a:r>
            <a:endParaRPr sz="900" dirty="0">
              <a:solidFill>
                <a:srgbClr val="33333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33333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333333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>
            <a:spLocks noGrp="1"/>
          </p:cNvSpPr>
          <p:nvPr>
            <p:ph type="title"/>
          </p:nvPr>
        </p:nvSpPr>
        <p:spPr>
          <a:xfrm>
            <a:off x="1006220" y="88478"/>
            <a:ext cx="73581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Project Scope</a:t>
            </a:r>
            <a:endParaRPr sz="41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grpSp>
        <p:nvGrpSpPr>
          <p:cNvPr id="141" name="Google Shape;141;p27"/>
          <p:cNvGrpSpPr/>
          <p:nvPr/>
        </p:nvGrpSpPr>
        <p:grpSpPr>
          <a:xfrm>
            <a:off x="527941" y="1821811"/>
            <a:ext cx="8203447" cy="886859"/>
            <a:chOff x="5078" y="2311111"/>
            <a:chExt cx="10937929" cy="1182478"/>
          </a:xfrm>
        </p:grpSpPr>
        <p:sp>
          <p:nvSpPr>
            <p:cNvPr id="142" name="Google Shape;142;p27"/>
            <p:cNvSpPr/>
            <p:nvPr/>
          </p:nvSpPr>
          <p:spPr>
            <a:xfrm>
              <a:off x="5078" y="2311111"/>
              <a:ext cx="2956197" cy="1182478"/>
            </a:xfrm>
            <a:prstGeom prst="chevron">
              <a:avLst>
                <a:gd name="adj" fmla="val 50000"/>
              </a:avLst>
            </a:prstGeom>
            <a:gradFill>
              <a:gsLst>
                <a:gs pos="0">
                  <a:srgbClr val="AFCAE9"/>
                </a:gs>
                <a:gs pos="50000">
                  <a:srgbClr val="A0C1E4"/>
                </a:gs>
                <a:gs pos="100000">
                  <a:srgbClr val="8FB8E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7"/>
            <p:cNvSpPr txBox="1"/>
            <p:nvPr/>
          </p:nvSpPr>
          <p:spPr>
            <a:xfrm>
              <a:off x="596317" y="2311111"/>
              <a:ext cx="1773719" cy="11824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24000" rIns="24000" bIns="24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800" b="0" i="0" u="none" strike="noStrike" cap="none" dirty="0">
                  <a:solidFill>
                    <a:schemeClr val="dk1"/>
                  </a:solidFill>
                  <a:latin typeface="+mj-lt"/>
                  <a:ea typeface="Georgia"/>
                  <a:cs typeface="Georgia"/>
                  <a:sym typeface="Georgia"/>
                </a:rPr>
                <a:t>Problem</a:t>
              </a:r>
              <a:endParaRPr lang="en-US" altLang="ko" sz="18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 i="0" u="none" strike="noStrike" cap="none" dirty="0">
                  <a:solidFill>
                    <a:schemeClr val="dk1"/>
                  </a:solidFill>
                  <a:latin typeface="+mj-lt"/>
                  <a:ea typeface="Georgia"/>
                  <a:cs typeface="Georgia"/>
                  <a:sym typeface="Georgia"/>
                </a:rPr>
                <a:t>Statement</a:t>
              </a:r>
              <a:endParaRPr sz="1800" b="0" i="0" u="none" strike="noStrike" cap="none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144" name="Google Shape;144;p27"/>
            <p:cNvSpPr/>
            <p:nvPr/>
          </p:nvSpPr>
          <p:spPr>
            <a:xfrm>
              <a:off x="2665655" y="2311111"/>
              <a:ext cx="2956197" cy="1182478"/>
            </a:xfrm>
            <a:prstGeom prst="chevron">
              <a:avLst>
                <a:gd name="adj" fmla="val 50000"/>
              </a:avLst>
            </a:prstGeom>
            <a:gradFill>
              <a:gsLst>
                <a:gs pos="0">
                  <a:srgbClr val="AFCAE9"/>
                </a:gs>
                <a:gs pos="50000">
                  <a:srgbClr val="A0C1E4"/>
                </a:gs>
                <a:gs pos="100000">
                  <a:srgbClr val="8FB8E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7"/>
            <p:cNvSpPr txBox="1"/>
            <p:nvPr/>
          </p:nvSpPr>
          <p:spPr>
            <a:xfrm>
              <a:off x="3256894" y="2311111"/>
              <a:ext cx="1773719" cy="11824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24000" rIns="24000" bIns="24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" sz="1800" b="0" i="0" u="none" strike="noStrike" cap="none" dirty="0">
                  <a:solidFill>
                    <a:schemeClr val="dk1"/>
                  </a:solidFill>
                  <a:latin typeface="+mj-lt"/>
                  <a:ea typeface="Georgia"/>
                  <a:cs typeface="Georgia"/>
                  <a:sym typeface="Georgia"/>
                </a:rPr>
                <a:t>Solution Overview</a:t>
              </a:r>
              <a:endParaRPr sz="1800" b="0" i="0" u="none" strike="noStrike" cap="none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146" name="Google Shape;146;p27"/>
            <p:cNvSpPr/>
            <p:nvPr/>
          </p:nvSpPr>
          <p:spPr>
            <a:xfrm>
              <a:off x="5326233" y="2311111"/>
              <a:ext cx="2956197" cy="1182478"/>
            </a:xfrm>
            <a:prstGeom prst="chevron">
              <a:avLst>
                <a:gd name="adj" fmla="val 50000"/>
              </a:avLst>
            </a:prstGeom>
            <a:gradFill>
              <a:gsLst>
                <a:gs pos="0">
                  <a:srgbClr val="AFCAE9"/>
                </a:gs>
                <a:gs pos="50000">
                  <a:srgbClr val="A0C1E4"/>
                </a:gs>
                <a:gs pos="100000">
                  <a:srgbClr val="8FB8E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7"/>
            <p:cNvSpPr txBox="1"/>
            <p:nvPr/>
          </p:nvSpPr>
          <p:spPr>
            <a:xfrm>
              <a:off x="5917472" y="2311111"/>
              <a:ext cx="1773719" cy="11824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24000" rIns="24000" bIns="24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800" b="0" i="0" u="none" strike="noStrike" cap="none" dirty="0">
                  <a:solidFill>
                    <a:schemeClr val="dk1"/>
                  </a:solidFill>
                  <a:latin typeface="+mj-lt"/>
                  <a:ea typeface="Georgia"/>
                  <a:cs typeface="Georgia"/>
                  <a:sym typeface="Georgia"/>
                </a:rPr>
                <a:t>Design</a:t>
              </a:r>
              <a:endParaRPr sz="1800" b="0" i="0" u="none" strike="noStrike" cap="none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148" name="Google Shape;148;p27"/>
            <p:cNvSpPr/>
            <p:nvPr/>
          </p:nvSpPr>
          <p:spPr>
            <a:xfrm>
              <a:off x="7986810" y="2311111"/>
              <a:ext cx="2956197" cy="1182478"/>
            </a:xfrm>
            <a:prstGeom prst="chevron">
              <a:avLst>
                <a:gd name="adj" fmla="val 50000"/>
              </a:avLst>
            </a:prstGeom>
            <a:gradFill>
              <a:gsLst>
                <a:gs pos="0">
                  <a:srgbClr val="AFCAE9"/>
                </a:gs>
                <a:gs pos="50000">
                  <a:srgbClr val="A0C1E4"/>
                </a:gs>
                <a:gs pos="100000">
                  <a:srgbClr val="8FB8E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7"/>
            <p:cNvSpPr txBox="1"/>
            <p:nvPr/>
          </p:nvSpPr>
          <p:spPr>
            <a:xfrm>
              <a:off x="8578048" y="2311111"/>
              <a:ext cx="1875535" cy="11824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2000" tIns="24000" rIns="24000" bIns="240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800" b="0" i="0" u="none" strike="noStrike" cap="none" dirty="0">
                  <a:solidFill>
                    <a:schemeClr val="dk1"/>
                  </a:solidFill>
                  <a:latin typeface="+mj-lt"/>
                  <a:ea typeface="Georgia"/>
                  <a:cs typeface="Georgia"/>
                  <a:sym typeface="Georgia"/>
                </a:rPr>
                <a:t>Conclusion</a:t>
              </a:r>
              <a:r>
                <a:rPr lang="en-US" altLang="ko" sz="1800" b="0" i="0" u="none" strike="noStrike" cap="none" dirty="0">
                  <a:solidFill>
                    <a:schemeClr val="dk1"/>
                  </a:solidFill>
                  <a:latin typeface="+mj-lt"/>
                  <a:ea typeface="Georgia"/>
                  <a:cs typeface="Georgia"/>
                  <a:sym typeface="Georgia"/>
                </a:rPr>
                <a:t>s</a:t>
              </a:r>
              <a:endParaRPr sz="1800" b="0" i="0" u="none" strike="noStrike" cap="none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endParaRPr>
            </a:p>
          </p:txBody>
        </p:sp>
      </p:grpSp>
      <p:sp>
        <p:nvSpPr>
          <p:cNvPr id="150" name="Google Shape;150;p27"/>
          <p:cNvSpPr txBox="1"/>
          <p:nvPr/>
        </p:nvSpPr>
        <p:spPr>
          <a:xfrm>
            <a:off x="524133" y="2743201"/>
            <a:ext cx="194569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ko" sz="1100" b="0" i="0" u="none" strike="noStrike" cap="none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Physiological Responses</a:t>
            </a:r>
            <a:endParaRPr sz="1100" b="0" i="0" u="none" strike="noStrike" cap="none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  <a:p>
            <a:pPr marL="215900" marR="0" lvl="0" indent="-152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1" name="Google Shape;151;p27"/>
          <p:cNvSpPr txBox="1"/>
          <p:nvPr/>
        </p:nvSpPr>
        <p:spPr>
          <a:xfrm>
            <a:off x="2534234" y="2745258"/>
            <a:ext cx="1762858" cy="715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sz="1100" dirty="0">
                <a:solidFill>
                  <a:schemeClr val="dk1"/>
                </a:solidFill>
                <a:latin typeface="+mj-lt"/>
                <a:sym typeface="Georgia"/>
              </a:rPr>
              <a:t>Description</a:t>
            </a:r>
            <a:endParaRPr sz="1100" dirty="0">
              <a:latin typeface="+mj-lt"/>
            </a:endParaRPr>
          </a:p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altLang="ko" sz="1100" b="0" i="0" u="none" strike="noStrike" cap="none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Prototype</a:t>
            </a:r>
            <a:endParaRPr sz="1100" b="0" i="0" u="none" strike="noStrike" cap="none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152" name="Google Shape;152;p27"/>
          <p:cNvSpPr txBox="1"/>
          <p:nvPr/>
        </p:nvSpPr>
        <p:spPr>
          <a:xfrm>
            <a:off x="4567874" y="2743200"/>
            <a:ext cx="1441800" cy="10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altLang="ko" sz="11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Block Diagram</a:t>
            </a:r>
          </a:p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altLang="ko" sz="11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Temperature</a:t>
            </a:r>
          </a:p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sz="1100" dirty="0">
                <a:solidFill>
                  <a:schemeClr val="dk1"/>
                </a:solidFill>
                <a:latin typeface="+mj-lt"/>
                <a:sym typeface="Georgia"/>
              </a:rPr>
              <a:t>Shivering</a:t>
            </a:r>
          </a:p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sz="1100" dirty="0">
                <a:solidFill>
                  <a:schemeClr val="dk1"/>
                </a:solidFill>
                <a:latin typeface="+mj-lt"/>
                <a:sym typeface="Georgia"/>
              </a:rPr>
              <a:t>Finger Flexion</a:t>
            </a:r>
          </a:p>
          <a:p>
            <a:pPr marL="215900" indent="-222250"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sz="1100" dirty="0">
                <a:solidFill>
                  <a:schemeClr val="dk1"/>
                </a:solidFill>
                <a:sym typeface="Georgia"/>
              </a:rPr>
              <a:t>Arduino</a:t>
            </a:r>
            <a:endParaRPr lang="en-US" sz="1100" dirty="0">
              <a:solidFill>
                <a:schemeClr val="dk1"/>
              </a:solidFill>
              <a:latin typeface="+mj-lt"/>
              <a:sym typeface="Georgia"/>
            </a:endParaRPr>
          </a:p>
        </p:txBody>
      </p:sp>
      <p:sp>
        <p:nvSpPr>
          <p:cNvPr id="153" name="Google Shape;153;p27"/>
          <p:cNvSpPr txBox="1"/>
          <p:nvPr/>
        </p:nvSpPr>
        <p:spPr>
          <a:xfrm>
            <a:off x="6541565" y="2743201"/>
            <a:ext cx="1881283" cy="392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altLang="ko" sz="11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Results</a:t>
            </a:r>
          </a:p>
          <a:p>
            <a:pPr marL="215900" marR="0" lvl="0" indent="-222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lang="en-US" altLang="ko" sz="11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Future Work</a:t>
            </a:r>
            <a:endParaRPr sz="1100" dirty="0">
              <a:latin typeface="+mj-lt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>
            <a:spLocks noGrp="1"/>
          </p:cNvSpPr>
          <p:nvPr>
            <p:ph type="title"/>
          </p:nvPr>
        </p:nvSpPr>
        <p:spPr>
          <a:xfrm>
            <a:off x="936218" y="140172"/>
            <a:ext cx="73581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en-US" alt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Problem Statement</a:t>
            </a:r>
            <a:endParaRPr sz="41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189" name="Google Shape;189;p29"/>
          <p:cNvSpPr txBox="1"/>
          <p:nvPr/>
        </p:nvSpPr>
        <p:spPr>
          <a:xfrm>
            <a:off x="-1" y="1296185"/>
            <a:ext cx="8158899" cy="328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en-US" altLang="ko" sz="1600" dirty="0">
                <a:ea typeface="Georgia"/>
                <a:cs typeface="Georgia"/>
                <a:sym typeface="Georgia"/>
              </a:rPr>
              <a:t>People who have frequent exposure to cold environments may experience a higher likelihood of the following: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ko" sz="1600" dirty="0">
                <a:ea typeface="Georgia"/>
                <a:cs typeface="Georgia"/>
                <a:sym typeface="Georgia"/>
              </a:rPr>
              <a:t>Cold stress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ko" sz="1600" dirty="0">
                <a:ea typeface="Georgia"/>
                <a:cs typeface="Georgia"/>
                <a:sym typeface="Georgia"/>
              </a:rPr>
              <a:t>Hypothermia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ko" sz="1600" dirty="0">
                <a:ea typeface="Georgia"/>
                <a:cs typeface="Georgia"/>
                <a:sym typeface="Georgia"/>
              </a:rPr>
              <a:t>Lower back and knee pain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ko" sz="1600" dirty="0">
                <a:ea typeface="Georgia"/>
                <a:cs typeface="Georgia"/>
                <a:sym typeface="Georgia"/>
              </a:rPr>
              <a:t>Frostbite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ko" sz="1600" dirty="0">
                <a:ea typeface="Georgia"/>
                <a:cs typeface="Georgia"/>
                <a:sym typeface="Georgia"/>
              </a:rPr>
              <a:t>Fatal cold-related accidents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altLang="ko" sz="1600" dirty="0">
              <a:ea typeface="Georgia"/>
              <a:cs typeface="Georgia"/>
              <a:sym typeface="Georgia"/>
            </a:endParaRPr>
          </a:p>
          <a:p>
            <a:pPr lvl="0"/>
            <a:r>
              <a:rPr lang="en-US" altLang="ko" sz="1600" dirty="0">
                <a:ea typeface="Georgia"/>
                <a:cs typeface="Georgia"/>
                <a:sym typeface="Georgia"/>
              </a:rPr>
              <a:t>Additionally, workers in cold environments may have lowered efficiency with handheld tools due to shivering, an involuntary bodily response to low body temperature</a:t>
            </a:r>
          </a:p>
        </p:txBody>
      </p:sp>
    </p:spTree>
    <p:extLst>
      <p:ext uri="{BB962C8B-B14F-4D97-AF65-F5344CB8AC3E}">
        <p14:creationId xmlns:p14="http://schemas.microsoft.com/office/powerpoint/2010/main" val="3298108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>
            <a:spLocks noGrp="1"/>
          </p:cNvSpPr>
          <p:nvPr>
            <p:ph type="title"/>
          </p:nvPr>
        </p:nvSpPr>
        <p:spPr>
          <a:xfrm>
            <a:off x="936218" y="140172"/>
            <a:ext cx="73581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en-US" alt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Solution Overview</a:t>
            </a:r>
            <a:endParaRPr sz="41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189" name="Google Shape;189;p29"/>
          <p:cNvSpPr txBox="1"/>
          <p:nvPr/>
        </p:nvSpPr>
        <p:spPr>
          <a:xfrm>
            <a:off x="-1" y="1296185"/>
            <a:ext cx="8158899" cy="328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en-US" altLang="ko" sz="1600" dirty="0">
                <a:ea typeface="Georgia"/>
                <a:cs typeface="Georgia"/>
                <a:sym typeface="Georgia"/>
              </a:rPr>
              <a:t>A prototype of a solution was designed in the form of an armband that senses when the following conditions are all true simultaneously: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ko" sz="1600" dirty="0">
                <a:ea typeface="Georgia"/>
                <a:cs typeface="Georgia"/>
                <a:sym typeface="Georgia"/>
              </a:rPr>
              <a:t>Low ambient temperature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ko" sz="1600" dirty="0">
                <a:ea typeface="Georgia"/>
                <a:cs typeface="Georgia"/>
                <a:sym typeface="Georgia"/>
              </a:rPr>
              <a:t>Shivering of the wearer’s arm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ko" sz="1600" dirty="0">
                <a:ea typeface="Georgia"/>
                <a:cs typeface="Georgia"/>
                <a:sym typeface="Georgia"/>
              </a:rPr>
              <a:t>Flexion (closing) of the wearer’s fingers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altLang="ko" sz="1600" dirty="0">
              <a:ea typeface="Georgia"/>
              <a:cs typeface="Georgia"/>
              <a:sym typeface="Georgia"/>
            </a:endParaRPr>
          </a:p>
          <a:p>
            <a:pPr lvl="0"/>
            <a:r>
              <a:rPr lang="en-US" altLang="ko" sz="1600" dirty="0">
                <a:ea typeface="Georgia"/>
                <a:cs typeface="Georgia"/>
                <a:sym typeface="Georgia"/>
              </a:rPr>
              <a:t>When all three conditions are met, a heating pad activates for five minutes</a:t>
            </a:r>
          </a:p>
          <a:p>
            <a:pPr lvl="0"/>
            <a:endParaRPr lang="en-US" altLang="ko" sz="1600" dirty="0">
              <a:ea typeface="Georgia"/>
              <a:cs typeface="Georgia"/>
              <a:sym typeface="Georgia"/>
            </a:endParaRPr>
          </a:p>
          <a:p>
            <a:pPr lvl="0"/>
            <a:r>
              <a:rPr lang="en-US" altLang="ko" sz="1600" dirty="0">
                <a:ea typeface="Georgia"/>
                <a:cs typeface="Georgia"/>
                <a:sym typeface="Georgia"/>
              </a:rPr>
              <a:t>This is intended to stop the shivering, increase work efficiency, and prevent long-term physiological effects from repeated cold exposure</a:t>
            </a:r>
          </a:p>
        </p:txBody>
      </p:sp>
    </p:spTree>
    <p:extLst>
      <p:ext uri="{BB962C8B-B14F-4D97-AF65-F5344CB8AC3E}">
        <p14:creationId xmlns:p14="http://schemas.microsoft.com/office/powerpoint/2010/main" val="572960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5"/>
          <p:cNvSpPr txBox="1">
            <a:spLocks noGrp="1"/>
          </p:cNvSpPr>
          <p:nvPr>
            <p:ph type="title"/>
          </p:nvPr>
        </p:nvSpPr>
        <p:spPr>
          <a:xfrm>
            <a:off x="936218" y="140172"/>
            <a:ext cx="73581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en-US" alt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Prototype</a:t>
            </a:r>
            <a:endParaRPr sz="41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pic>
        <p:nvPicPr>
          <p:cNvPr id="270" name="Google Shape;270;p35" descr="https://lh6.googleusercontent.com/SOeyVOleBqAimglDVAuz-l9sXiwd4QKA9BFZctJQGRUz_yxnB6visAE1AafIl28bq9_GjrVtiY6E_9PUj6RaURA9SECKy3n71fEcuyLpBw3YR6gLDG4BmK47gburwc-81TO4ogcz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6225" y="965200"/>
            <a:ext cx="2665150" cy="355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74924" y="965200"/>
            <a:ext cx="2665151" cy="355353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5"/>
          <p:cNvSpPr txBox="1"/>
          <p:nvPr/>
        </p:nvSpPr>
        <p:spPr>
          <a:xfrm>
            <a:off x="173450" y="4518725"/>
            <a:ext cx="41907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Figure 1. Photo of a</a:t>
            </a:r>
            <a:r>
              <a:rPr lang="en-US" altLang="ko" dirty="0" err="1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rmband</a:t>
            </a:r>
            <a:r>
              <a:rPr lang="en-US" altLang="ko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 prototype.</a:t>
            </a:r>
            <a:endParaRPr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273" name="Google Shape;273;p35"/>
          <p:cNvSpPr txBox="1"/>
          <p:nvPr/>
        </p:nvSpPr>
        <p:spPr>
          <a:xfrm>
            <a:off x="4712150" y="4516025"/>
            <a:ext cx="41907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Figure </a:t>
            </a:r>
            <a:r>
              <a:rPr lang="en-US" altLang="ko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2</a:t>
            </a:r>
            <a:r>
              <a:rPr lang="ko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. </a:t>
            </a:r>
            <a:r>
              <a:rPr lang="en-US" altLang="ko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Photo of armband prototype on an arm.</a:t>
            </a:r>
            <a:endParaRPr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>
            <a:spLocks noGrp="1"/>
          </p:cNvSpPr>
          <p:nvPr>
            <p:ph type="title"/>
          </p:nvPr>
        </p:nvSpPr>
        <p:spPr>
          <a:xfrm>
            <a:off x="936218" y="140172"/>
            <a:ext cx="73581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en-US" alt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Block Diagram</a:t>
            </a:r>
            <a:endParaRPr sz="41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pic>
        <p:nvPicPr>
          <p:cNvPr id="200" name="Google Shape;200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92747" y="869029"/>
            <a:ext cx="6158505" cy="3644116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0"/>
          <p:cNvSpPr txBox="1"/>
          <p:nvPr/>
        </p:nvSpPr>
        <p:spPr>
          <a:xfrm>
            <a:off x="2360450" y="4639950"/>
            <a:ext cx="49260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Figure 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3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. Block 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d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iagram of the 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el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ectronic 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s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ystem in the 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armband.</a:t>
            </a:r>
            <a:endParaRPr sz="1200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>
            <a:spLocks noGrp="1"/>
          </p:cNvSpPr>
          <p:nvPr>
            <p:ph type="title"/>
          </p:nvPr>
        </p:nvSpPr>
        <p:spPr>
          <a:xfrm>
            <a:off x="94268" y="140172"/>
            <a:ext cx="8858482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en-US" alt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Microcontroller</a:t>
            </a:r>
            <a:endParaRPr sz="41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218" name="Google Shape;218;p32"/>
          <p:cNvSpPr txBox="1"/>
          <p:nvPr/>
        </p:nvSpPr>
        <p:spPr>
          <a:xfrm>
            <a:off x="311084" y="816675"/>
            <a:ext cx="5783345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en-US" altLang="ko" sz="1800" b="1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Arduino Nano</a:t>
            </a:r>
          </a:p>
          <a:p>
            <a:r>
              <a:rPr lang="en-US" sz="1800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Located on the upper arm</a:t>
            </a:r>
          </a:p>
          <a:p>
            <a:pPr lvl="0"/>
            <a:r>
              <a:rPr lang="en-US" sz="1800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Manages input and output signals</a:t>
            </a:r>
          </a:p>
          <a:p>
            <a:pPr lvl="0"/>
            <a:r>
              <a:rPr lang="en-US" sz="1800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Executes looping program to check condition status</a:t>
            </a:r>
          </a:p>
        </p:txBody>
      </p:sp>
      <p:sp>
        <p:nvSpPr>
          <p:cNvPr id="220" name="Google Shape;220;p32"/>
          <p:cNvSpPr txBox="1"/>
          <p:nvPr/>
        </p:nvSpPr>
        <p:spPr>
          <a:xfrm>
            <a:off x="2183797" y="4073025"/>
            <a:ext cx="4273564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Figure 4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. 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Arduino Nano </a:t>
            </a:r>
            <a:r>
              <a:rPr lang="en-US" altLang="ko" sz="120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microconotroller.</a:t>
            </a:r>
            <a:endParaRPr sz="1200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221" name="Google Shape;221;p32"/>
          <p:cNvSpPr txBox="1"/>
          <p:nvPr/>
        </p:nvSpPr>
        <p:spPr>
          <a:xfrm>
            <a:off x="2535555" y="3218827"/>
            <a:ext cx="13854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13837A-1956-4A0C-A71E-FE6685314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9926" y="2213217"/>
            <a:ext cx="3101306" cy="1787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028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>
            <a:spLocks noGrp="1"/>
          </p:cNvSpPr>
          <p:nvPr>
            <p:ph type="title"/>
          </p:nvPr>
        </p:nvSpPr>
        <p:spPr>
          <a:xfrm>
            <a:off x="94268" y="140172"/>
            <a:ext cx="8858482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en-US" alt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Temperature Measurement</a:t>
            </a:r>
            <a:endParaRPr sz="41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218" name="Google Shape;218;p32"/>
          <p:cNvSpPr txBox="1"/>
          <p:nvPr/>
        </p:nvSpPr>
        <p:spPr>
          <a:xfrm>
            <a:off x="311084" y="816675"/>
            <a:ext cx="5783345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en-US" altLang="ko" sz="1800" b="1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TMP36 Temperature Sensor</a:t>
            </a:r>
          </a:p>
          <a:p>
            <a:r>
              <a:rPr lang="en-US" sz="1800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Located on the upper arm</a:t>
            </a:r>
          </a:p>
          <a:p>
            <a:pPr lvl="0"/>
            <a:r>
              <a:rPr lang="en-US" sz="1800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Outputs a voltage based on surrounding temperature</a:t>
            </a:r>
          </a:p>
        </p:txBody>
      </p:sp>
      <p:sp>
        <p:nvSpPr>
          <p:cNvPr id="220" name="Google Shape;220;p32"/>
          <p:cNvSpPr txBox="1"/>
          <p:nvPr/>
        </p:nvSpPr>
        <p:spPr>
          <a:xfrm>
            <a:off x="2183797" y="4073025"/>
            <a:ext cx="4273564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Table 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1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. Specifications of the TMP36 Temperature Sensor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 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[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1</a:t>
            </a:r>
            <a:r>
              <a:rPr 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]</a:t>
            </a:r>
            <a:r>
              <a:rPr lang="en-US" altLang="ko" sz="1200" dirty="0">
                <a:solidFill>
                  <a:schemeClr val="dk1"/>
                </a:solidFill>
                <a:latin typeface="+mj-lt"/>
                <a:ea typeface="Georgia"/>
                <a:cs typeface="Georgia"/>
                <a:sym typeface="Georgia"/>
              </a:rPr>
              <a:t>.</a:t>
            </a:r>
            <a:endParaRPr sz="1200" dirty="0">
              <a:solidFill>
                <a:schemeClr val="dk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221" name="Google Shape;221;p32"/>
          <p:cNvSpPr txBox="1"/>
          <p:nvPr/>
        </p:nvSpPr>
        <p:spPr>
          <a:xfrm>
            <a:off x="2535555" y="3218827"/>
            <a:ext cx="13854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29" name="Google Shape;229;p32"/>
          <p:cNvGraphicFramePr/>
          <p:nvPr>
            <p:extLst>
              <p:ext uri="{D42A27DB-BD31-4B8C-83A1-F6EECF244321}">
                <p14:modId xmlns:p14="http://schemas.microsoft.com/office/powerpoint/2010/main" val="4274098219"/>
              </p:ext>
            </p:extLst>
          </p:nvPr>
        </p:nvGraphicFramePr>
        <p:xfrm>
          <a:off x="2347897" y="2214986"/>
          <a:ext cx="3913500" cy="1828650"/>
        </p:xfrm>
        <a:graphic>
          <a:graphicData uri="http://schemas.openxmlformats.org/drawingml/2006/table">
            <a:tbl>
              <a:tblPr>
                <a:noFill/>
                <a:tableStyleId>{2C0EB69A-50A7-45BA-85B2-842650EA993C}</a:tableStyleId>
              </a:tblPr>
              <a:tblGrid>
                <a:gridCol w="1809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9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0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12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latin typeface="+mj-lt"/>
                          <a:ea typeface="Georgia"/>
                          <a:cs typeface="Georgia"/>
                          <a:sym typeface="Georgia"/>
                        </a:rPr>
                        <a:t>Parameters</a:t>
                      </a:r>
                      <a:endParaRPr sz="1200" dirty="0">
                        <a:latin typeface="+mj-lt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+mj-lt"/>
                          <a:ea typeface="Georgia"/>
                          <a:cs typeface="Georgia"/>
                          <a:sym typeface="Georgia"/>
                        </a:rPr>
                        <a:t>Min</a:t>
                      </a:r>
                      <a:endParaRPr sz="1200">
                        <a:latin typeface="+mj-lt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+mj-lt"/>
                          <a:ea typeface="Georgia"/>
                          <a:cs typeface="Georgia"/>
                          <a:sym typeface="Georgia"/>
                        </a:rPr>
                        <a:t>Typical</a:t>
                      </a:r>
                      <a:endParaRPr sz="1200">
                        <a:latin typeface="+mj-lt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+mj-lt"/>
                          <a:ea typeface="Georgia"/>
                          <a:cs typeface="Georgia"/>
                          <a:sym typeface="Georgia"/>
                        </a:rPr>
                        <a:t>Max</a:t>
                      </a:r>
                      <a:endParaRPr sz="1200">
                        <a:latin typeface="+mj-lt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2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latin typeface="+mj-lt"/>
                          <a:ea typeface="Georgia"/>
                          <a:cs typeface="Georgia"/>
                          <a:sym typeface="Georgia"/>
                        </a:rPr>
                        <a:t>Temperature Range</a:t>
                      </a:r>
                      <a:endParaRPr sz="1200" dirty="0">
                        <a:latin typeface="+mj-lt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  <a:latin typeface="+mj-lt"/>
                          <a:ea typeface="Proxima Nova"/>
                          <a:cs typeface="Proxima Nova"/>
                          <a:sym typeface="Proxima Nova"/>
                        </a:rPr>
                        <a:t>-40°C</a:t>
                      </a:r>
                      <a:endParaRPr sz="1200" dirty="0">
                        <a:latin typeface="+mj-lt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+mj-lt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  <a:latin typeface="+mj-lt"/>
                          <a:ea typeface="Proxima Nova"/>
                          <a:cs typeface="Proxima Nova"/>
                          <a:sym typeface="Proxima Nova"/>
                        </a:rPr>
                        <a:t>150°C</a:t>
                      </a:r>
                      <a:endParaRPr sz="1200">
                        <a:latin typeface="+mj-lt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2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+mj-lt"/>
                          <a:ea typeface="Georgia"/>
                          <a:cs typeface="Georgia"/>
                          <a:sym typeface="Georgia"/>
                        </a:rPr>
                        <a:t>Output Range</a:t>
                      </a:r>
                      <a:endParaRPr sz="1200">
                        <a:latin typeface="+mj-lt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  <a:latin typeface="+mj-lt"/>
                          <a:ea typeface="Proxima Nova"/>
                          <a:cs typeface="Proxima Nova"/>
                          <a:sym typeface="Proxima Nova"/>
                        </a:rPr>
                        <a:t>0.1V </a:t>
                      </a:r>
                      <a:endParaRPr sz="1200" dirty="0">
                        <a:latin typeface="+mj-lt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+mj-lt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solidFill>
                            <a:srgbClr val="333333"/>
                          </a:solidFill>
                          <a:highlight>
                            <a:srgbClr val="FFFFFF"/>
                          </a:highlight>
                          <a:latin typeface="+mj-lt"/>
                          <a:ea typeface="Proxima Nova"/>
                          <a:cs typeface="Proxima Nova"/>
                          <a:sym typeface="Proxima Nova"/>
                        </a:rPr>
                        <a:t>2.0V</a:t>
                      </a:r>
                      <a:endParaRPr sz="1200" dirty="0">
                        <a:latin typeface="+mj-lt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2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+mj-lt"/>
                          <a:ea typeface="Georgia"/>
                          <a:cs typeface="Georgia"/>
                          <a:sym typeface="Georgia"/>
                        </a:rPr>
                        <a:t>Power Supply Range</a:t>
                      </a:r>
                      <a:endParaRPr sz="1200">
                        <a:latin typeface="+mj-lt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+mj-lt"/>
                          <a:ea typeface="Georgia"/>
                          <a:cs typeface="Georgia"/>
                          <a:sym typeface="Georgia"/>
                        </a:rPr>
                        <a:t>2.7 V</a:t>
                      </a:r>
                      <a:endParaRPr sz="1200">
                        <a:latin typeface="+mj-lt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+mj-lt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latin typeface="+mj-lt"/>
                          <a:ea typeface="Georgia"/>
                          <a:cs typeface="Georgia"/>
                          <a:sym typeface="Georgia"/>
                        </a:rPr>
                        <a:t>5.5V</a:t>
                      </a:r>
                      <a:endParaRPr sz="1200" dirty="0">
                        <a:latin typeface="+mj-lt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2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+mj-lt"/>
                          <a:ea typeface="Georgia"/>
                          <a:cs typeface="Georgia"/>
                          <a:sym typeface="Georgia"/>
                        </a:rPr>
                        <a:t>Scale Factor</a:t>
                      </a:r>
                      <a:endParaRPr sz="1200">
                        <a:latin typeface="+mj-lt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+mj-lt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latin typeface="+mj-lt"/>
                          <a:ea typeface="Georgia"/>
                          <a:cs typeface="Georgia"/>
                          <a:sym typeface="Georgia"/>
                        </a:rPr>
                        <a:t>10 mV/°C </a:t>
                      </a:r>
                      <a:endParaRPr sz="1200" dirty="0">
                        <a:latin typeface="+mj-lt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+mj-lt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1"/>
          <p:cNvSpPr txBox="1">
            <a:spLocks noGrp="1"/>
          </p:cNvSpPr>
          <p:nvPr>
            <p:ph type="title"/>
          </p:nvPr>
        </p:nvSpPr>
        <p:spPr>
          <a:xfrm>
            <a:off x="936218" y="140172"/>
            <a:ext cx="73581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200" tIns="44200" rIns="44200" bIns="442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500"/>
              <a:buFont typeface="Cabin"/>
              <a:buNone/>
            </a:pPr>
            <a:r>
              <a:rPr lang="en-US" altLang="ko" sz="4100" dirty="0">
                <a:solidFill>
                  <a:schemeClr val="tx1"/>
                </a:solidFill>
                <a:latin typeface="+mj-lt"/>
                <a:ea typeface="Georgia"/>
                <a:cs typeface="Georgia"/>
                <a:sym typeface="Georgia"/>
              </a:rPr>
              <a:t>Shiver Detection</a:t>
            </a:r>
            <a:endParaRPr sz="4100" dirty="0">
              <a:solidFill>
                <a:schemeClr val="tx1"/>
              </a:solidFill>
              <a:latin typeface="+mj-lt"/>
              <a:ea typeface="Georgia"/>
              <a:cs typeface="Georgia"/>
              <a:sym typeface="Georgia"/>
            </a:endParaRPr>
          </a:p>
        </p:txBody>
      </p:sp>
      <p:sp>
        <p:nvSpPr>
          <p:cNvPr id="207" name="Google Shape;207;p31"/>
          <p:cNvSpPr txBox="1"/>
          <p:nvPr/>
        </p:nvSpPr>
        <p:spPr>
          <a:xfrm>
            <a:off x="-1" y="816672"/>
            <a:ext cx="5550694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en-US" altLang="ko" sz="1800" b="1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LIS3DH Accelerometer</a:t>
            </a:r>
          </a:p>
          <a:p>
            <a:pPr lvl="0"/>
            <a:r>
              <a:rPr lang="en-US" sz="1800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Located at the wrist</a:t>
            </a:r>
          </a:p>
          <a:p>
            <a:pPr lvl="0"/>
            <a:r>
              <a:rPr lang="en-US" sz="1800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Outputs x, y, and z positions</a:t>
            </a:r>
          </a:p>
          <a:p>
            <a:pPr lvl="0"/>
            <a:r>
              <a:rPr lang="en-US" sz="1800" dirty="0">
                <a:solidFill>
                  <a:schemeClr val="dk1"/>
                </a:solidFill>
                <a:ea typeface="Georgia"/>
                <a:cs typeface="Georgia"/>
                <a:sym typeface="Georgia"/>
              </a:rPr>
              <a:t>t</a:t>
            </a:r>
            <a:endParaRPr lang="en-US" altLang="ko" sz="1800" b="1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sz="1800" b="1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LIS3DH 3-Axis Accelerometer</a:t>
            </a:r>
            <a:endParaRPr sz="11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Located at the wrist to detect rapid small movements from shivering</a:t>
            </a:r>
            <a:endParaRPr sz="11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523</Words>
  <Application>Microsoft Office PowerPoint</Application>
  <PresentationFormat>On-screen Show (16:9)</PresentationFormat>
  <Paragraphs>121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Proxima Nova</vt:lpstr>
      <vt:lpstr>Arial</vt:lpstr>
      <vt:lpstr>Calibri</vt:lpstr>
      <vt:lpstr>Cabin</vt:lpstr>
      <vt:lpstr>Georgia</vt:lpstr>
      <vt:lpstr>Simple Light</vt:lpstr>
      <vt:lpstr>Office Theme</vt:lpstr>
      <vt:lpstr>Automatic Arm Warmer</vt:lpstr>
      <vt:lpstr>Project Scope</vt:lpstr>
      <vt:lpstr>Problem Statement</vt:lpstr>
      <vt:lpstr>Solution Overview</vt:lpstr>
      <vt:lpstr>Prototype</vt:lpstr>
      <vt:lpstr>Block Diagram</vt:lpstr>
      <vt:lpstr>Microcontroller</vt:lpstr>
      <vt:lpstr>Temperature Measurement</vt:lpstr>
      <vt:lpstr>Shiver Detection</vt:lpstr>
      <vt:lpstr>Finger Flexion Sensing</vt:lpstr>
      <vt:lpstr>Design - Power</vt:lpstr>
      <vt:lpstr>Results and Future Work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Arm Warmer</dc:title>
  <cp:lastModifiedBy>Doughty, Joseph A</cp:lastModifiedBy>
  <cp:revision>6</cp:revision>
  <dcterms:modified xsi:type="dcterms:W3CDTF">2018-12-05T03:45:53Z</dcterms:modified>
</cp:coreProperties>
</file>